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DECDD-E725-4FEE-A2B2-34D60FEFB22C}" v="1" dt="2020-09-03T10:41:30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2CCE7-5710-48F2-9E8E-9C61CD817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37BC6-E55C-498D-B311-20FFFE6B8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EF9577-C9E0-4D8F-8BCB-706A1E43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3DA145-98C4-4900-9416-AE512036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2FAC62-D9E5-45F1-BE70-9EFE40F5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BCDAF-4B28-429A-BF31-6F954E7F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0ABC1F-EA9E-40BC-A376-4B7DCB456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12335-86AF-43AB-B8DF-F2AB2F81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5FFC83-1867-4A30-AFC7-E31275DF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F80941-D5CB-46BF-9BB0-3B18A4D0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0723F5-0515-4122-BF06-CC147ECA9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FFFE2F-D55C-4BB2-A830-4C2025A7E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FD371F-3FC8-4A65-9A1A-F66D30BB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319B8D-AEC3-48DF-923D-BC626C9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BCD9-9C86-486C-91F7-D0C08A73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DC226-FDC4-492F-B087-A46ED0C4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BA3690-FBB9-4D6F-AEBD-FBE45D163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AD5CD8-3169-4FEF-B226-1BC81C57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5D914-BF04-412E-8CC1-7C7A2862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B50999-08E0-4EE6-8858-7BECF478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5DA7F-197A-4104-BACC-6D50D36B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82C608-86F5-4656-B029-59995771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E2EEA4-61E3-450D-BC1B-92FE4CDD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691CF-E6A8-4385-83CE-CE0A7A35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E90C29-074F-4510-B420-1BBBF140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7873D-9412-403F-89B7-3218901F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D0422-000B-4D1A-8639-5B1FD52D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B653E6-6570-4FF9-BC01-C9D53D998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0DF62C-4D5F-457C-B2DA-7376121D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F0B863-E985-4F92-893F-B8B5A575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8212C5-B7AC-489E-BEA2-BC3DCBBF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2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5E8E6-2390-4446-9919-20144B56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32629-F291-4288-ADFA-A1E72B5ED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7010C2-FD39-4EF3-89D7-453FF510B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4C3E52-E98A-4F7C-A30C-ED4109080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A10E10-6CBB-47C8-B587-0D2F5C2C1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BA7357-14F6-419E-9967-328D760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63C35A-9A09-41D2-93B7-E44CDA7E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E8003F-7FCA-476D-9242-0AD7E8B8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3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3D1A2-C785-4C85-B0F5-9A45CBFE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09D535-754C-4A8D-9EA9-7FA1EED0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F0D504-1457-436D-9875-5E574A7C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1F5B3-752A-485C-BAC9-343C0F7B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68A39C-EF56-4D6F-BC3B-A8C5CC5F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3BBE47-D45B-4158-8E0B-152184D6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92DBC8-4BA4-42DC-AC11-7ED10EBE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6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957C9-3674-4B39-9CD8-16FE580C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86A63D-F228-4898-B8BE-8D14AA3F4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698738-228D-4CBB-AB0C-A20A7CEE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AC9240-D258-4F14-9E65-DBB51042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270BA3-DBCD-46D7-922C-6CD4BF10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844538-2DA7-41F0-A151-4D31EE16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7C8EF-06C8-434B-B609-1105ECF4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F05ADA-AEB1-41FF-8327-83C9DD7AB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CD849E-9FF5-452E-97C8-CB0631F4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261935-5D5E-41F1-8688-1A897F51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D47BE3-8FF8-42E7-B088-E69A2444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5C93D7-BDF7-4A1D-B128-3492AE6C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1B84AE-1300-4FAC-BD89-63E1E8A8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473D56-8778-4809-8747-C20E3018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48C59D-52E4-4513-BF36-D5BDEFBB5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D837-C77F-4C54-B546-65B57B3B474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E86C96-52DC-48F7-92BF-D9782C34E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CD7DF0-69C3-465C-BA0C-8C0677EE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E7C7-51C2-44E6-8E69-083E09AA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jewellery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90245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lepotica.rs/kosa/prolecni-detox-kose-diy-preporuke-proizvoda" TargetMode="External"/><Relationship Id="rId4" Type="http://schemas.openxmlformats.org/officeDocument/2006/relationships/hyperlink" Target="http://pngimg.com/download/5771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2013.igem.org/Team:Valencia-CIPF/Safety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hroomery.org/forums/showflat.php/Number/11398744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://pngimg.com/download/40129" TargetMode="External"/><Relationship Id="rId4" Type="http://schemas.openxmlformats.org/officeDocument/2006/relationships/hyperlink" Target="http://2013.igem.org/UIUC_Illinois/Safety/Database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hyperlink" Target="https://www.atlantictraining.com/blog/safety-eye-wash-station-shower-stock-phot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get Lab Safety - JuiceBubble T-Shirts">
            <a:extLst>
              <a:ext uri="{FF2B5EF4-FFF2-40B4-BE49-F238E27FC236}">
                <a16:creationId xmlns:a16="http://schemas.microsoft.com/office/drawing/2014/main" xmlns="" id="{5E094C5D-7168-40AE-B251-1CC42F1C8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3750" r="4001" b="12501"/>
          <a:stretch/>
        </p:blipFill>
        <p:spPr bwMode="auto">
          <a:xfrm>
            <a:off x="3992453" y="3429000"/>
            <a:ext cx="4207091" cy="335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145FE4-8517-4ED3-9B2E-3AD5982B75B0}"/>
              </a:ext>
            </a:extLst>
          </p:cNvPr>
          <p:cNvSpPr txBox="1"/>
          <p:nvPr/>
        </p:nvSpPr>
        <p:spPr>
          <a:xfrm>
            <a:off x="1640474" y="286832"/>
            <a:ext cx="89110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THE 5 RULES 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LAB SAFETY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5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8CA0F-A622-41ED-8B90-D424CF69B903}"/>
              </a:ext>
            </a:extLst>
          </p:cNvPr>
          <p:cNvSpPr txBox="1"/>
          <p:nvPr/>
        </p:nvSpPr>
        <p:spPr>
          <a:xfrm>
            <a:off x="1078413" y="349293"/>
            <a:ext cx="1003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Rule #5: 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Behavior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E06-0B24-4C4D-A9CB-26C8ECB85E13}"/>
              </a:ext>
            </a:extLst>
          </p:cNvPr>
          <p:cNvSpPr txBox="1"/>
          <p:nvPr/>
        </p:nvSpPr>
        <p:spPr>
          <a:xfrm>
            <a:off x="209550" y="1735990"/>
            <a:ext cx="118586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This rule may be the </a:t>
            </a:r>
            <a:r>
              <a:rPr lang="en-US" sz="3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most important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because it is all about </a:t>
            </a:r>
            <a:r>
              <a:rPr lang="en-US" sz="3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LAB BEHAVIOR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food or drink in the lab. </a:t>
            </a:r>
            <a:r>
              <a:rPr lang="en-US" sz="3600" b="1" dirty="0">
                <a:solidFill>
                  <a:srgbClr val="FF0000"/>
                </a:solidFill>
              </a:rPr>
              <a:t>✖️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Practice good housekeeping. </a:t>
            </a:r>
            <a:r>
              <a:rPr lang="en-US" sz="4400" b="1" dirty="0">
                <a:solidFill>
                  <a:srgbClr val="00B050"/>
                </a:solidFill>
              </a:rPr>
              <a:t>✔️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work alone. </a:t>
            </a:r>
            <a:r>
              <a:rPr lang="en-US" sz="3600" b="1" dirty="0">
                <a:solidFill>
                  <a:srgbClr val="FF0000"/>
                </a:solidFill>
              </a:rPr>
              <a:t>✖️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60ECA0-9305-4BD5-A11A-C14710D62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97" y="50424"/>
            <a:ext cx="1951340" cy="13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5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8CA0F-A622-41ED-8B90-D424CF69B903}"/>
              </a:ext>
            </a:extLst>
          </p:cNvPr>
          <p:cNvSpPr txBox="1"/>
          <p:nvPr/>
        </p:nvSpPr>
        <p:spPr>
          <a:xfrm>
            <a:off x="1640474" y="286832"/>
            <a:ext cx="891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Rule #1: 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 for Lab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E06-0B24-4C4D-A9CB-26C8ECB85E13}"/>
              </a:ext>
            </a:extLst>
          </p:cNvPr>
          <p:cNvSpPr txBox="1"/>
          <p:nvPr/>
        </p:nvSpPr>
        <p:spPr>
          <a:xfrm>
            <a:off x="2092821" y="1735990"/>
            <a:ext cx="88993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✔️</a:t>
            </a:r>
            <a:r>
              <a:rPr lang="en-US" sz="4400" dirty="0"/>
              <a:t> </a:t>
            </a:r>
            <a:r>
              <a:rPr lang="en-US" sz="4400" b="1" dirty="0"/>
              <a:t>Do wear…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Closed-toe shoes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Long pants</a:t>
            </a:r>
          </a:p>
          <a:p>
            <a:r>
              <a:rPr lang="en-US" sz="4400" dirty="0"/>
              <a:t>--------------------------------------------------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✖️</a:t>
            </a:r>
            <a:r>
              <a:rPr lang="en-US" sz="4400" dirty="0"/>
              <a:t> </a:t>
            </a:r>
            <a:r>
              <a:rPr lang="en-US" sz="4400" b="1" dirty="0"/>
              <a:t>Don’t wear…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Jewelry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Lose hair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84A790-32ED-4D0E-AA1B-AD6D4DAE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" y="12919"/>
            <a:ext cx="2241197" cy="1723071"/>
          </a:xfrm>
          <a:prstGeom prst="rect">
            <a:avLst/>
          </a:prstGeom>
        </p:spPr>
      </p:pic>
      <p:pic>
        <p:nvPicPr>
          <p:cNvPr id="18" name="Picture 17" descr="A picture containing pant, clothing, person, person&#10;&#10;Description automatically generated">
            <a:extLst>
              <a:ext uri="{FF2B5EF4-FFF2-40B4-BE49-F238E27FC236}">
                <a16:creationId xmlns:a16="http://schemas.microsoft.com/office/drawing/2014/main" xmlns="" id="{1B024B32-4426-45C6-95F6-F884DFAAA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547568" y="2101608"/>
            <a:ext cx="1746781" cy="194649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13F1146-2CF0-40DA-A3E6-4E28BC518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876959" y="1735990"/>
            <a:ext cx="1553058" cy="1139945"/>
          </a:xfrm>
          <a:prstGeom prst="rect">
            <a:avLst/>
          </a:prstGeom>
        </p:spPr>
      </p:pic>
      <p:pic>
        <p:nvPicPr>
          <p:cNvPr id="27" name="Picture 26" descr="A necklace on a table&#10;&#10;Description automatically generated">
            <a:extLst>
              <a:ext uri="{FF2B5EF4-FFF2-40B4-BE49-F238E27FC236}">
                <a16:creationId xmlns:a16="http://schemas.microsoft.com/office/drawing/2014/main" xmlns="" id="{4B8F54F5-91BD-4F5E-96DE-64CCB2AB53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379844" y="4528020"/>
            <a:ext cx="2520884" cy="1581483"/>
          </a:xfrm>
          <a:prstGeom prst="rect">
            <a:avLst/>
          </a:prstGeom>
        </p:spPr>
      </p:pic>
      <p:pic>
        <p:nvPicPr>
          <p:cNvPr id="30" name="Picture 29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A5ED4604-CAFC-4CF4-B1D1-92B4C24A6D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8900728" y="5318762"/>
            <a:ext cx="1904329" cy="13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A63646-7207-45D1-8018-9BCDDCA6E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7"/>
          <a:stretch/>
        </p:blipFill>
        <p:spPr>
          <a:xfrm>
            <a:off x="0" y="43347"/>
            <a:ext cx="2427502" cy="1692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8CA0F-A622-41ED-8B90-D424CF69B903}"/>
              </a:ext>
            </a:extLst>
          </p:cNvPr>
          <p:cNvSpPr txBox="1"/>
          <p:nvPr/>
        </p:nvSpPr>
        <p:spPr>
          <a:xfrm>
            <a:off x="1859372" y="292526"/>
            <a:ext cx="10035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Rule #2: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Protective 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E06-0B24-4C4D-A9CB-26C8ECB85E13}"/>
              </a:ext>
            </a:extLst>
          </p:cNvPr>
          <p:cNvSpPr txBox="1"/>
          <p:nvPr/>
        </p:nvSpPr>
        <p:spPr>
          <a:xfrm>
            <a:off x="2197458" y="1735990"/>
            <a:ext cx="93589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✔️</a:t>
            </a:r>
            <a:r>
              <a:rPr lang="en-US" sz="4400" b="1" dirty="0"/>
              <a:t> For general lab work always wear…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Safety goggles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Gloves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Apron (or lab coat)</a:t>
            </a:r>
          </a:p>
          <a:p>
            <a:endParaRPr lang="en-US" dirty="0"/>
          </a:p>
        </p:txBody>
      </p:sp>
      <p:pic>
        <p:nvPicPr>
          <p:cNvPr id="8" name="Picture 7" descr="A close up of an object&#10;&#10;Description automatically generated">
            <a:extLst>
              <a:ext uri="{FF2B5EF4-FFF2-40B4-BE49-F238E27FC236}">
                <a16:creationId xmlns:a16="http://schemas.microsoft.com/office/drawing/2014/main" xmlns="" id="{F1170CDD-F5D8-4D62-B24E-6CDD09A39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9406" y="4643408"/>
            <a:ext cx="2914826" cy="2020504"/>
          </a:xfrm>
          <a:prstGeom prst="rect">
            <a:avLst/>
          </a:prstGeom>
        </p:spPr>
      </p:pic>
      <p:pic>
        <p:nvPicPr>
          <p:cNvPr id="13" name="Picture 12" descr="A close up of a persons hand&#10;&#10;Description automatically generated">
            <a:extLst>
              <a:ext uri="{FF2B5EF4-FFF2-40B4-BE49-F238E27FC236}">
                <a16:creationId xmlns:a16="http://schemas.microsoft.com/office/drawing/2014/main" xmlns="" id="{E1BA99D0-402E-48C7-B5CB-53293040D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751586" y="4607089"/>
            <a:ext cx="2093142" cy="2093142"/>
          </a:xfrm>
          <a:prstGeom prst="rect">
            <a:avLst/>
          </a:prstGeom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D0C01CC7-D965-45D8-8678-5BE2B07510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59305"/>
          <a:stretch/>
        </p:blipFill>
        <p:spPr>
          <a:xfrm>
            <a:off x="9708155" y="4539081"/>
            <a:ext cx="2124439" cy="2229161"/>
          </a:xfrm>
          <a:prstGeom prst="rect">
            <a:avLst/>
          </a:prstGeom>
        </p:spPr>
      </p:pic>
      <p:pic>
        <p:nvPicPr>
          <p:cNvPr id="20" name="Picture 19" descr="A picture containing game, dress, shirt, video&#10;&#10;Description automatically generated">
            <a:extLst>
              <a:ext uri="{FF2B5EF4-FFF2-40B4-BE49-F238E27FC236}">
                <a16:creationId xmlns:a16="http://schemas.microsoft.com/office/drawing/2014/main" xmlns="" id="{5F44F1A5-A3E3-4D56-BB75-DF681F3D0C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711130" y="4560944"/>
            <a:ext cx="2185433" cy="21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8CA0F-A622-41ED-8B90-D424CF69B903}"/>
              </a:ext>
            </a:extLst>
          </p:cNvPr>
          <p:cNvSpPr txBox="1"/>
          <p:nvPr/>
        </p:nvSpPr>
        <p:spPr>
          <a:xfrm>
            <a:off x="1078413" y="293921"/>
            <a:ext cx="1003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Rule #3: 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Safety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E06-0B24-4C4D-A9CB-26C8ECB85E13}"/>
              </a:ext>
            </a:extLst>
          </p:cNvPr>
          <p:cNvSpPr txBox="1"/>
          <p:nvPr/>
        </p:nvSpPr>
        <p:spPr>
          <a:xfrm>
            <a:off x="1882066" y="1340393"/>
            <a:ext cx="97950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Each chemical in the lab must have a </a:t>
            </a:r>
            <a:r>
              <a:rPr 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Safety Data Sheet (SDS)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that describes its properties and potential hazards including: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Storage &amp; handling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Expiration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Fire hazard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First aid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D6E1DF-6A01-43A0-A7CF-A2105602F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4" r="14635"/>
          <a:stretch/>
        </p:blipFill>
        <p:spPr>
          <a:xfrm>
            <a:off x="297455" y="0"/>
            <a:ext cx="1483895" cy="1362655"/>
          </a:xfrm>
          <a:prstGeom prst="rect">
            <a:avLst/>
          </a:prstGeom>
        </p:spPr>
      </p:pic>
      <p:pic>
        <p:nvPicPr>
          <p:cNvPr id="1026" name="Picture 2" descr="GHS SAFETY SDS Binder, English, Includes A-Z Dividers, Safety Data Sheets,  3 in Depth - 41G465|GHS1049 - Grainger">
            <a:extLst>
              <a:ext uri="{FF2B5EF4-FFF2-40B4-BE49-F238E27FC236}">
                <a16:creationId xmlns:a16="http://schemas.microsoft.com/office/drawing/2014/main" xmlns="" id="{D21CE3B8-AD06-487E-91D3-CCF6B549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 b="2567"/>
          <a:stretch/>
        </p:blipFill>
        <p:spPr bwMode="auto">
          <a:xfrm>
            <a:off x="7901125" y="2808371"/>
            <a:ext cx="3462293" cy="37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8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D6E1DF-6A01-43A0-A7CF-A2105602F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4" r="14635"/>
          <a:stretch/>
        </p:blipFill>
        <p:spPr>
          <a:xfrm>
            <a:off x="85725" y="0"/>
            <a:ext cx="1109855" cy="1019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8CA0F-A622-41ED-8B90-D424CF69B903}"/>
              </a:ext>
            </a:extLst>
          </p:cNvPr>
          <p:cNvSpPr txBox="1"/>
          <p:nvPr/>
        </p:nvSpPr>
        <p:spPr>
          <a:xfrm>
            <a:off x="640652" y="188178"/>
            <a:ext cx="1202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Rule #3: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Safety Techniques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CA73BB-B364-4841-9E99-057C09916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2" y="1562100"/>
            <a:ext cx="4465147" cy="4686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AEAE5A-89FD-49AF-B5D9-C7C437752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011" y="2671761"/>
            <a:ext cx="7380367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D6E1DF-6A01-43A0-A7CF-A2105602F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4" r="14635"/>
          <a:stretch/>
        </p:blipFill>
        <p:spPr>
          <a:xfrm>
            <a:off x="457200" y="64353"/>
            <a:ext cx="1109855" cy="1019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8CA0F-A622-41ED-8B90-D424CF69B903}"/>
              </a:ext>
            </a:extLst>
          </p:cNvPr>
          <p:cNvSpPr txBox="1"/>
          <p:nvPr/>
        </p:nvSpPr>
        <p:spPr>
          <a:xfrm>
            <a:off x="640652" y="188178"/>
            <a:ext cx="120203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Rule #3: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Safety Techniques Continued…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E1C3DE-CDD3-43D0-8DD7-EAD44ACBD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2" y="1617600"/>
            <a:ext cx="3843338" cy="5052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277AFB-9ED7-4DA0-900D-FBEADA636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025" y="2515036"/>
            <a:ext cx="8020050" cy="1836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C7C74C-96D8-4F88-B5A3-D5C4319598F0}"/>
              </a:ext>
            </a:extLst>
          </p:cNvPr>
          <p:cNvSpPr txBox="1"/>
          <p:nvPr/>
        </p:nvSpPr>
        <p:spPr>
          <a:xfrm>
            <a:off x="4483990" y="5170441"/>
            <a:ext cx="7653384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Wafting Motion: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used to smell odors safely</a:t>
            </a:r>
          </a:p>
        </p:txBody>
      </p:sp>
    </p:spTree>
    <p:extLst>
      <p:ext uri="{BB962C8B-B14F-4D97-AF65-F5344CB8AC3E}">
        <p14:creationId xmlns:p14="http://schemas.microsoft.com/office/powerpoint/2010/main" val="419147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D6E1DF-6A01-43A0-A7CF-A2105602F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4" r="14635"/>
          <a:stretch/>
        </p:blipFill>
        <p:spPr>
          <a:xfrm>
            <a:off x="457200" y="64353"/>
            <a:ext cx="1109855" cy="1019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8CA0F-A622-41ED-8B90-D424CF69B903}"/>
              </a:ext>
            </a:extLst>
          </p:cNvPr>
          <p:cNvSpPr txBox="1"/>
          <p:nvPr/>
        </p:nvSpPr>
        <p:spPr>
          <a:xfrm>
            <a:off x="381740" y="16363"/>
            <a:ext cx="1227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Rule #3: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Safety Techniques Continued…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5EEECFE-8B03-4AFE-95A7-F16D5D528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2744" r="7280" b="6249"/>
          <a:stretch/>
        </p:blipFill>
        <p:spPr bwMode="auto">
          <a:xfrm>
            <a:off x="152399" y="1696282"/>
            <a:ext cx="3468823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28887CD-FE12-43E5-95F3-E7AE80D82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/>
          <a:stretch/>
        </p:blipFill>
        <p:spPr bwMode="auto">
          <a:xfrm>
            <a:off x="4013728" y="1820108"/>
            <a:ext cx="3926071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D7701B-2B6B-40EE-B773-6269E107D9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" t="943" r="2838" b="2935"/>
          <a:stretch/>
        </p:blipFill>
        <p:spPr>
          <a:xfrm>
            <a:off x="8410575" y="1805820"/>
            <a:ext cx="3032086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C62988-E7B5-4816-80AC-DFB666D05B80}"/>
              </a:ext>
            </a:extLst>
          </p:cNvPr>
          <p:cNvSpPr txBox="1"/>
          <p:nvPr/>
        </p:nvSpPr>
        <p:spPr>
          <a:xfrm>
            <a:off x="8410575" y="5280540"/>
            <a:ext cx="3149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what happens if water is added into a concentrated acid to dilute it. So,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pour water into an acid. 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712FED-1CF3-478F-93D6-0FD7883767A1}"/>
              </a:ext>
            </a:extLst>
          </p:cNvPr>
          <p:cNvSpPr/>
          <p:nvPr/>
        </p:nvSpPr>
        <p:spPr>
          <a:xfrm>
            <a:off x="8332305" y="1805820"/>
            <a:ext cx="3228018" cy="46571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4F7363-F7E3-4D82-8CB0-D7A5B0A703E4}"/>
              </a:ext>
            </a:extLst>
          </p:cNvPr>
          <p:cNvSpPr txBox="1"/>
          <p:nvPr/>
        </p:nvSpPr>
        <p:spPr>
          <a:xfrm>
            <a:off x="2579055" y="2686644"/>
            <a:ext cx="5346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✔️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B60C4F-6B03-43C6-AB3A-C4618611D194}"/>
              </a:ext>
            </a:extLst>
          </p:cNvPr>
          <p:cNvSpPr txBox="1"/>
          <p:nvPr/>
        </p:nvSpPr>
        <p:spPr>
          <a:xfrm>
            <a:off x="7037124" y="4511099"/>
            <a:ext cx="5346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✔️</a:t>
            </a:r>
            <a:endParaRPr lang="en-US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9582E7-396E-42F4-8FB0-A27567BD8179}"/>
              </a:ext>
            </a:extLst>
          </p:cNvPr>
          <p:cNvSpPr txBox="1"/>
          <p:nvPr/>
        </p:nvSpPr>
        <p:spPr>
          <a:xfrm>
            <a:off x="7037124" y="3332228"/>
            <a:ext cx="536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✖️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3BCEA7-2A9D-4C56-BD4E-B5F9A61514F0}"/>
              </a:ext>
            </a:extLst>
          </p:cNvPr>
          <p:cNvSpPr txBox="1"/>
          <p:nvPr/>
        </p:nvSpPr>
        <p:spPr>
          <a:xfrm>
            <a:off x="10563039" y="2040313"/>
            <a:ext cx="536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✖️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934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B2E41C-3623-411F-964E-9AD51E2E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4" r="11270"/>
          <a:stretch/>
        </p:blipFill>
        <p:spPr>
          <a:xfrm>
            <a:off x="297128" y="0"/>
            <a:ext cx="1412532" cy="1272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8CA0F-A622-41ED-8B90-D424CF69B903}"/>
              </a:ext>
            </a:extLst>
          </p:cNvPr>
          <p:cNvSpPr txBox="1"/>
          <p:nvPr/>
        </p:nvSpPr>
        <p:spPr>
          <a:xfrm>
            <a:off x="1078413" y="349293"/>
            <a:ext cx="1003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Rule #4: 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E06-0B24-4C4D-A9CB-26C8ECB85E13}"/>
              </a:ext>
            </a:extLst>
          </p:cNvPr>
          <p:cNvSpPr txBox="1"/>
          <p:nvPr/>
        </p:nvSpPr>
        <p:spPr>
          <a:xfrm>
            <a:off x="221941" y="1753745"/>
            <a:ext cx="1262404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✔️</a:t>
            </a:r>
            <a:r>
              <a:rPr lang="en-US" sz="3200" b="1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Always know the location of your safety equipment…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Safety shower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Eye wash station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Fire blanket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First aid kit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Fire extinguisher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re Blanket (with Case)">
            <a:extLst>
              <a:ext uri="{FF2B5EF4-FFF2-40B4-BE49-F238E27FC236}">
                <a16:creationId xmlns:a16="http://schemas.microsoft.com/office/drawing/2014/main" xmlns="" id="{C57339C3-C631-41D8-BB97-A65CF598F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8657" r="2905" b="18599"/>
          <a:stretch/>
        </p:blipFill>
        <p:spPr bwMode="auto">
          <a:xfrm>
            <a:off x="8513685" y="4246171"/>
            <a:ext cx="3595457" cy="23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3AD56BF2-33EE-474E-946F-B8661A92F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207" r="20460"/>
          <a:stretch/>
        </p:blipFill>
        <p:spPr>
          <a:xfrm>
            <a:off x="292962" y="135363"/>
            <a:ext cx="2450237" cy="6680395"/>
          </a:xfrm>
          <a:prstGeom prst="rect">
            <a:avLst/>
          </a:prstGeom>
        </p:spPr>
      </p:pic>
      <p:pic>
        <p:nvPicPr>
          <p:cNvPr id="6146" name="Picture 2" descr="The office andy GIF - Find on GIFER">
            <a:extLst>
              <a:ext uri="{FF2B5EF4-FFF2-40B4-BE49-F238E27FC236}">
                <a16:creationId xmlns:a16="http://schemas.microsoft.com/office/drawing/2014/main" xmlns="" id="{F0773FCF-F5B6-42D2-AE3D-F69C20833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57" y="1003334"/>
            <a:ext cx="5453145" cy="30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RAINGER APPROVED First Aid Kit, Kit, Plastic, Industrial, 25 People Served  per Kit - 488G80|54776 - Grainger">
            <a:extLst>
              <a:ext uri="{FF2B5EF4-FFF2-40B4-BE49-F238E27FC236}">
                <a16:creationId xmlns:a16="http://schemas.microsoft.com/office/drawing/2014/main" xmlns="" id="{99A4E129-BB41-47B6-ADF6-F2ED686B9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9" b="19223"/>
          <a:stretch/>
        </p:blipFill>
        <p:spPr bwMode="auto">
          <a:xfrm>
            <a:off x="9377718" y="453008"/>
            <a:ext cx="2731424" cy="16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ire Extinguisher - Class ABC, 20 lb S-14434 - Uline">
            <a:extLst>
              <a:ext uri="{FF2B5EF4-FFF2-40B4-BE49-F238E27FC236}">
                <a16:creationId xmlns:a16="http://schemas.microsoft.com/office/drawing/2014/main" xmlns="" id="{E78C33FF-FE06-4CA3-A6B3-320C25AA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6" y="4353684"/>
            <a:ext cx="1846555" cy="24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3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7667B9AC1D42B8C39D2B73F3BCB7" ma:contentTypeVersion="13" ma:contentTypeDescription="Create a new document." ma:contentTypeScope="" ma:versionID="95065706deb8963b47f4dd660d76ae92">
  <xsd:schema xmlns:xsd="http://www.w3.org/2001/XMLSchema" xmlns:xs="http://www.w3.org/2001/XMLSchema" xmlns:p="http://schemas.microsoft.com/office/2006/metadata/properties" xmlns:ns3="d76e6ed9-b1aa-4d26-8d9a-e006d164138e" xmlns:ns4="1c63f4b8-80e3-4c13-8e8e-e103aeb3771f" targetNamespace="http://schemas.microsoft.com/office/2006/metadata/properties" ma:root="true" ma:fieldsID="b9b66057789305239834170226ec17e8" ns3:_="" ns4:_="">
    <xsd:import namespace="d76e6ed9-b1aa-4d26-8d9a-e006d164138e"/>
    <xsd:import namespace="1c63f4b8-80e3-4c13-8e8e-e103aeb377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e6ed9-b1aa-4d26-8d9a-e006d16413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3f4b8-80e3-4c13-8e8e-e103aeb377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D7D9B-2EBA-4C57-A3E2-DA2ABC6BAEC9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1c63f4b8-80e3-4c13-8e8e-e103aeb3771f"/>
    <ds:schemaRef ds:uri="http://schemas.microsoft.com/office/2006/documentManagement/types"/>
    <ds:schemaRef ds:uri="http://www.w3.org/XML/1998/namespace"/>
    <ds:schemaRef ds:uri="http://purl.org/dc/elements/1.1/"/>
    <ds:schemaRef ds:uri="d76e6ed9-b1aa-4d26-8d9a-e006d164138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4BF45-BCCB-4AF1-AB03-BC50BC338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e6ed9-b1aa-4d26-8d9a-e006d164138e"/>
    <ds:schemaRef ds:uri="1c63f4b8-80e3-4c13-8e8e-e103aeb37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5B15D9-2C87-41A3-884C-1F7D027DE1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Villarreal</dc:creator>
  <cp:lastModifiedBy>Carlos Correa</cp:lastModifiedBy>
  <cp:revision>13</cp:revision>
  <dcterms:created xsi:type="dcterms:W3CDTF">2020-09-03T08:54:18Z</dcterms:created>
  <dcterms:modified xsi:type="dcterms:W3CDTF">2020-09-08T14:32:30Z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0x0101001C007667B9AC1D42B8C39D2B73F3BCB7</vt:lpwstr>
  </property>
</Properties>
</file>